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61" r:id="rId5"/>
    <p:sldId id="262" r:id="rId6"/>
    <p:sldId id="257" r:id="rId7"/>
    <p:sldId id="258" r:id="rId8"/>
    <p:sldId id="316" r:id="rId9"/>
    <p:sldId id="269" r:id="rId10"/>
    <p:sldId id="268" r:id="rId11"/>
    <p:sldId id="265" r:id="rId12"/>
    <p:sldId id="264" r:id="rId13"/>
    <p:sldId id="312" r:id="rId14"/>
    <p:sldId id="266" r:id="rId15"/>
    <p:sldId id="313" r:id="rId16"/>
    <p:sldId id="314" r:id="rId17"/>
    <p:sldId id="315" r:id="rId18"/>
    <p:sldId id="267" r:id="rId19"/>
    <p:sldId id="288" r:id="rId20"/>
    <p:sldId id="289" r:id="rId21"/>
    <p:sldId id="298" r:id="rId22"/>
    <p:sldId id="299" r:id="rId23"/>
    <p:sldId id="300" r:id="rId24"/>
    <p:sldId id="301" r:id="rId25"/>
    <p:sldId id="303" r:id="rId26"/>
    <p:sldId id="305" r:id="rId27"/>
    <p:sldId id="306" r:id="rId28"/>
    <p:sldId id="307" r:id="rId29"/>
    <p:sldId id="285" r:id="rId30"/>
    <p:sldId id="287" r:id="rId31"/>
    <p:sldId id="310" r:id="rId32"/>
    <p:sldId id="282" r:id="rId3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8476" cy="461963"/>
          </a:xfrm>
          <a:prstGeom prst="rect">
            <a:avLst/>
          </a:prstGeom>
        </p:spPr>
        <p:txBody>
          <a:bodyPr vert="horz" lIns="90918" tIns="45459" rIns="90918" bIns="454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3"/>
            <a:ext cx="3038476" cy="461963"/>
          </a:xfrm>
          <a:prstGeom prst="rect">
            <a:avLst/>
          </a:prstGeom>
        </p:spPr>
        <p:txBody>
          <a:bodyPr vert="horz" lIns="90918" tIns="45459" rIns="90918" bIns="45459" rtlCol="0"/>
          <a:lstStyle>
            <a:lvl1pPr algn="r">
              <a:defRPr sz="1200"/>
            </a:lvl1pPr>
          </a:lstStyle>
          <a:p>
            <a:fld id="{8DDB2902-03AE-469D-8AC9-4222C1E90B88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8" tIns="45459" rIns="90918" bIns="454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2"/>
            <a:ext cx="5607050" cy="4156075"/>
          </a:xfrm>
          <a:prstGeom prst="rect">
            <a:avLst/>
          </a:prstGeom>
        </p:spPr>
        <p:txBody>
          <a:bodyPr vert="horz" lIns="90918" tIns="45459" rIns="90918" bIns="454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7"/>
            <a:ext cx="3038476" cy="461963"/>
          </a:xfrm>
          <a:prstGeom prst="rect">
            <a:avLst/>
          </a:prstGeom>
        </p:spPr>
        <p:txBody>
          <a:bodyPr vert="horz" lIns="90918" tIns="45459" rIns="90918" bIns="454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527"/>
            <a:ext cx="3038476" cy="461963"/>
          </a:xfrm>
          <a:prstGeom prst="rect">
            <a:avLst/>
          </a:prstGeom>
        </p:spPr>
        <p:txBody>
          <a:bodyPr vert="horz" lIns="90918" tIns="45459" rIns="90918" bIns="45459" rtlCol="0" anchor="b"/>
          <a:lstStyle>
            <a:lvl1pPr algn="r">
              <a:defRPr sz="1200"/>
            </a:lvl1pPr>
          </a:lstStyle>
          <a:p>
            <a:fld id="{BD0BA37C-283B-40D9-8FCE-14B24AAA6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38710" indent="-284119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36477" indent="-22729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1067" indent="-22729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45658" indent="-22729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0249" indent="-22729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54839" indent="-22729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09430" indent="-22729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64021" indent="-22729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C39D2-B0D8-44DB-8517-D6B142A44D0D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3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0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5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1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7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6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5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4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7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75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2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19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98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645C-1190-4917-8346-01B72E174F48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08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85BA-6F60-45C7-A3AC-E875E878654E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7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5268-DDC0-4AC2-BF57-69E6B6D2C05D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25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72AE-EA3D-42B8-A5C7-5F63F19D9335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43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CC5B-FBB6-454E-A1C8-4FDC7894B89A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45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1633-428C-4686-B7F1-15A758F2C1BD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16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FADE-4AFE-4363-AEA0-8E09BBCB02E6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21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D855-4DB2-4690-84D8-F7C320060D8E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34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0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5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6BE99-33CF-4F91-A004-9C1B93816915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60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41A3-539E-4119-88A6-71C89CD8346D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16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215E-63E6-4EA1-BFB7-F6F30EDF676A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38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3118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3118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9CA7-E015-4B0C-B18D-565CFD8F1983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32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4018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E701-8D06-4F62-878B-BE59BB9B278F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2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8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3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FF53A-8527-494F-A908-9E693EEC0DB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338B-8046-4878-889F-A44C06DD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AA5B04-D96E-4CE2-9329-7D5ECDA5354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3/16/2017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148F8B-A2FD-4511-989D-310F267EE53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72E88-E64B-401E-B323-225F2571DEE8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004" y="3124200"/>
            <a:ext cx="5104245" cy="838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 Seminar on Home Vegetable Gardening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Presented</a:t>
            </a:r>
            <a:r>
              <a:rPr lang="en-US" sz="1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by VCE JCC/W Master Gardeners</a:t>
            </a:r>
            <a:endParaRPr lang="en-US" sz="1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3417454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8553" y="4038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Saturday,  March 25, 2017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2809" y="2362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Starting A Home Vegetable Garden</a:t>
            </a:r>
            <a:endParaRPr lang="en-US" sz="2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09" y="4684931"/>
            <a:ext cx="1600200" cy="150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2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Preparing The Soil</a:t>
            </a:r>
            <a:endParaRPr lang="en-US" sz="3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691" y="114069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Rounded MT Bold" panose="020F0704030504030204" pitchFamily="34" charset="0"/>
              </a:rPr>
              <a:t>Removing the Sod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5336"/>
            <a:ext cx="3429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810731"/>
            <a:ext cx="4419600" cy="34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6482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Preparing the Soil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22" y="1143001"/>
            <a:ext cx="3711378" cy="24697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77107"/>
            <a:ext cx="2057400" cy="2746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17" y="1143000"/>
            <a:ext cx="3273753" cy="245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83" y="3897888"/>
            <a:ext cx="3975018" cy="26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3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1211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5891" y="1125865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 Amending the soil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3429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3973503" cy="265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8976" y="914400"/>
            <a:ext cx="4489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Add organic material:</a:t>
            </a:r>
          </a:p>
          <a:p>
            <a:r>
              <a:rPr lang="en-US" b="1" dirty="0">
                <a:latin typeface="Arial Rounded MT Bold" panose="020F0704030504030204" pitchFamily="34" charset="0"/>
              </a:rPr>
              <a:t>	</a:t>
            </a:r>
            <a:r>
              <a:rPr lang="en-US" b="1" dirty="0" smtClean="0">
                <a:latin typeface="Arial Rounded MT Bold" panose="020F0704030504030204" pitchFamily="34" charset="0"/>
              </a:rPr>
              <a:t>Compost</a:t>
            </a:r>
          </a:p>
          <a:p>
            <a:r>
              <a:rPr lang="en-US" b="1" dirty="0">
                <a:latin typeface="Arial Rounded MT Bold" panose="020F0704030504030204" pitchFamily="34" charset="0"/>
              </a:rPr>
              <a:t>	</a:t>
            </a:r>
            <a:r>
              <a:rPr lang="en-US" b="1" dirty="0" smtClean="0">
                <a:latin typeface="Arial Rounded MT Bold" panose="020F0704030504030204" pitchFamily="34" charset="0"/>
              </a:rPr>
              <a:t>Manure</a:t>
            </a:r>
          </a:p>
          <a:p>
            <a:r>
              <a:rPr lang="en-US" b="1" dirty="0">
                <a:latin typeface="Arial Rounded MT Bold" panose="020F0704030504030204" pitchFamily="34" charset="0"/>
              </a:rPr>
              <a:t>	</a:t>
            </a:r>
            <a:r>
              <a:rPr lang="en-US" b="1" dirty="0" smtClean="0">
                <a:latin typeface="Arial Rounded MT Bold" panose="020F0704030504030204" pitchFamily="34" charset="0"/>
              </a:rPr>
              <a:t>Sphagnum peat moss</a:t>
            </a:r>
          </a:p>
          <a:p>
            <a:r>
              <a:rPr lang="en-US" b="1" dirty="0">
                <a:latin typeface="Arial Rounded MT Bold" panose="020F0704030504030204" pitchFamily="34" charset="0"/>
              </a:rPr>
              <a:t>	</a:t>
            </a:r>
            <a:r>
              <a:rPr lang="en-US" b="1" dirty="0" smtClean="0">
                <a:latin typeface="Arial Rounded MT Bold" panose="020F0704030504030204" pitchFamily="34" charset="0"/>
              </a:rPr>
              <a:t>Shredded leaves</a:t>
            </a:r>
          </a:p>
          <a:p>
            <a:r>
              <a:rPr lang="en-US" b="1" dirty="0">
                <a:latin typeface="Arial Rounded MT Bold" panose="020F0704030504030204" pitchFamily="34" charset="0"/>
              </a:rPr>
              <a:t>	</a:t>
            </a:r>
            <a:r>
              <a:rPr lang="en-US" b="1" dirty="0" smtClean="0">
                <a:latin typeface="Arial Rounded MT Bold" panose="020F0704030504030204" pitchFamily="34" charset="0"/>
              </a:rPr>
              <a:t>Decomposed grass clippings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943600" cy="6196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Preparing the Beds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86134"/>
            <a:ext cx="347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Break up dirt clumps</a:t>
            </a:r>
            <a:endParaRPr lang="en-US" sz="24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8273" y="986134"/>
            <a:ext cx="376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Rake smooth and level</a:t>
            </a:r>
            <a:endParaRPr lang="en-US" sz="24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8804" y="3866930"/>
            <a:ext cx="303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Prepare seed drill</a:t>
            </a:r>
            <a:endParaRPr lang="en-US" sz="24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866931"/>
            <a:ext cx="327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Firm seed bed soil</a:t>
            </a:r>
            <a:endParaRPr lang="en-US" sz="24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r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63812"/>
            <a:ext cx="2935084" cy="18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28596"/>
            <a:ext cx="2738482" cy="203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16" y="1455806"/>
            <a:ext cx="2540406" cy="1902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2" y="4328596"/>
            <a:ext cx="2841191" cy="21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282" y="381000"/>
            <a:ext cx="3609975" cy="543476"/>
          </a:xfrm>
        </p:spPr>
        <p:txBody>
          <a:bodyPr/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Sowing your Seeds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46018"/>
            <a:ext cx="488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Carefully sow seed in </a:t>
            </a:r>
            <a:r>
              <a:rPr lang="en-US" sz="20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drills </a:t>
            </a:r>
            <a:r>
              <a:rPr lang="en-US" sz="20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(Spacing)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0221" y="1094510"/>
            <a:ext cx="1831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Cover seeds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5117" y="3293914"/>
            <a:ext cx="2667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Firm soil over seeds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0140" y="3889632"/>
            <a:ext cx="1836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Water gently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33777" y="3951544"/>
            <a:ext cx="1317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Shading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49" y="1436539"/>
            <a:ext cx="2466975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07" y="149462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4" y="4289742"/>
            <a:ext cx="2019300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5557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98" y="435165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38673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Using Transplants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08" y="1331427"/>
            <a:ext cx="3152091" cy="20975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99872"/>
            <a:ext cx="4038600" cy="2712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" y="1295400"/>
            <a:ext cx="3793067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43571"/>
            <a:ext cx="3048000" cy="22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0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2531" y="304800"/>
            <a:ext cx="350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Testing the soil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6" y="918201"/>
            <a:ext cx="3437853" cy="2750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6" y="3831004"/>
            <a:ext cx="3403600" cy="2431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0" y="1893233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Rounded MT Bold" panose="020F0704030504030204" pitchFamily="34" charset="0"/>
              </a:rPr>
              <a:t>Ideal pH range   6.5 - 6.8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033058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Rounded MT Bold" panose="020F0704030504030204" pitchFamily="34" charset="0"/>
              </a:rPr>
              <a:t>Why is pH of soil important?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724400" y="1523901"/>
            <a:ext cx="415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Nutrient </a:t>
            </a:r>
            <a:r>
              <a:rPr lang="en-US" b="1" dirty="0" err="1" smtClean="0">
                <a:latin typeface="Arial Rounded MT Bold" panose="020F0704030504030204" pitchFamily="34" charset="0"/>
              </a:rPr>
              <a:t>availablility</a:t>
            </a:r>
            <a:r>
              <a:rPr lang="en-US" b="1" dirty="0" smtClean="0">
                <a:latin typeface="Arial Rounded MT Bold" panose="020F0704030504030204" pitchFamily="34" charset="0"/>
              </a:rPr>
              <a:t> and transport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93205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pH (acid soil)  Add fast acting dolomite lime</a:t>
            </a:r>
          </a:p>
          <a:p>
            <a:r>
              <a:rPr lang="en-US" dirty="0" smtClean="0"/>
              <a:t>High pH (alkaline soil)   Add Ammonium Sulfate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82" y="2327672"/>
            <a:ext cx="3553637" cy="35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943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YOUR GARDENING GOALS</a:t>
            </a:r>
            <a:endParaRPr lang="en-US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3200400"/>
            <a:ext cx="7162800" cy="838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9600" dirty="0" smtClean="0">
                <a:latin typeface="Arial Rounded MT Bold" panose="020F0704030504030204" pitchFamily="34" charset="0"/>
              </a:rPr>
              <a:t>Think “most bang for the buck”</a:t>
            </a:r>
          </a:p>
          <a:p>
            <a:pPr marL="0" indent="0" algn="ctr">
              <a:buNone/>
            </a:pPr>
            <a:r>
              <a:rPr lang="en-US" sz="9600" dirty="0" smtClean="0">
                <a:latin typeface="Arial Rounded MT Bold" panose="020F0704030504030204" pitchFamily="34" charset="0"/>
              </a:rPr>
              <a:t>(most flavor, convenience and dollar’s savings)</a:t>
            </a:r>
            <a:endParaRPr lang="en-US" sz="96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36342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Think, “What do you want to grow and eat?”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Start </a:t>
            </a: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with vegetables you and your family like to </a:t>
            </a:r>
            <a:r>
              <a:rPr lang="en-US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eat</a:t>
            </a: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436" y="2209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Start small and scale up as you encounter </a:t>
            </a:r>
            <a:r>
              <a:rPr lang="en-US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success.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Start with easy to grow </a:t>
            </a:r>
            <a:r>
              <a:rPr lang="en-US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vegetables</a:t>
            </a:r>
            <a:endParaRPr lang="en-US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4331172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Productive Vegetable Crops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8768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Beans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b="1" dirty="0" smtClean="0">
                <a:solidFill>
                  <a:prstClr val="black"/>
                </a:solidFill>
              </a:rPr>
              <a:t>Bush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Beans, Pole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Broccoli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Carrots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Cucumber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4855075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Lettuce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Onions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Peppers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Squash, Winter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Tomato</a:t>
            </a:r>
          </a:p>
        </p:txBody>
      </p:sp>
    </p:spTree>
    <p:extLst>
      <p:ext uri="{BB962C8B-B14F-4D97-AF65-F5344CB8AC3E}">
        <p14:creationId xmlns:p14="http://schemas.microsoft.com/office/powerpoint/2010/main" val="19640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228600"/>
            <a:ext cx="6858000" cy="563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What To Plant, Where &amp; When</a:t>
            </a:r>
            <a:endParaRPr lang="en-US" sz="32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564" y="914400"/>
            <a:ext cx="7081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Make a map of your garden.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Make the best use of the space.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0564" y="2057400"/>
            <a:ext cx="761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Note location of the sun during the day.</a:t>
            </a:r>
          </a:p>
          <a:p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Short plants on the south side of garden.</a:t>
            </a:r>
          </a:p>
          <a:p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Tall plants on the north side of garden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29641"/>
            <a:ext cx="3810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76073"/>
            <a:ext cx="2546844" cy="27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33528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Garden Plans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01" y="822037"/>
            <a:ext cx="5333051" cy="274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91" y="3716713"/>
            <a:ext cx="5680670" cy="28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Starting A Vegetable Garden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346" y="1313873"/>
            <a:ext cx="66778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Size Of Your Garden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Choosing A Spot For Your Garden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Constructing Your Garden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Choosing Vegetables To Grow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What, When And Where to Plant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Maintenance </a:t>
            </a:r>
          </a:p>
          <a:p>
            <a:pPr algn="ctr"/>
            <a:endParaRPr lang="en-US" sz="24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Harvesting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Vegetable Plant Spacing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752933"/>
              </p:ext>
            </p:extLst>
          </p:nvPr>
        </p:nvGraphicFramePr>
        <p:xfrm>
          <a:off x="609600" y="1752600"/>
          <a:ext cx="37338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Vegetable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Space </a:t>
                      </a:r>
                      <a:r>
                        <a:rPr lang="en-US" b="0" dirty="0" smtClean="0"/>
                        <a:t>Between</a:t>
                      </a:r>
                      <a:r>
                        <a:rPr lang="en-US" b="0" baseline="0" dirty="0" smtClean="0"/>
                        <a:t> Plants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Green </a:t>
                      </a:r>
                      <a:r>
                        <a:rPr lang="en-US" b="1" dirty="0" smtClean="0"/>
                        <a:t>beans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Broccoli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12-18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Cabbage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12-18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Cauliflower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12-18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Cucumber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Eggplant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Lettuce, 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10-12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Lettuce, leaf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 inches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0290"/>
              </p:ext>
            </p:extLst>
          </p:nvPr>
        </p:nvGraphicFramePr>
        <p:xfrm>
          <a:off x="4648200" y="1752600"/>
          <a:ext cx="3886200" cy="3977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057400"/>
              </a:tblGrid>
              <a:tr h="640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Vegetable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Space </a:t>
                      </a:r>
                      <a:r>
                        <a:rPr lang="en-US" b="0" dirty="0" smtClean="0"/>
                        <a:t>Between</a:t>
                      </a:r>
                      <a:r>
                        <a:rPr lang="en-US" b="0" baseline="0" dirty="0" smtClean="0"/>
                        <a:t> Plants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Peppers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12-18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9-12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Radishes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r>
                        <a:rPr lang="en-US" baseline="0" dirty="0" smtClean="0"/>
                        <a:t>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Spinach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Squash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18-24</a:t>
                      </a:r>
                      <a:r>
                        <a:rPr lang="en-US" baseline="0" dirty="0" smtClean="0"/>
                        <a:t>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Turnips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 inches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6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7921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Succession Planting:  </a:t>
            </a:r>
            <a:r>
              <a:rPr lang="en-US" sz="2800" dirty="0">
                <a:latin typeface="Arial Rounded MT Bold" panose="020F0704030504030204" pitchFamily="34" charset="0"/>
              </a:rPr>
              <a:t>following one crop with </a:t>
            </a:r>
            <a:r>
              <a:rPr lang="en-US" sz="2800" dirty="0" smtClean="0">
                <a:latin typeface="Arial Rounded MT Bold" panose="020F0704030504030204" pitchFamily="34" charset="0"/>
              </a:rPr>
              <a:t>another to maximize garden yield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36" y="1348785"/>
            <a:ext cx="25908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Spring: Short Season</a:t>
            </a:r>
          </a:p>
          <a:p>
            <a:pPr marL="0" indent="0" algn="ctr">
              <a:buNone/>
            </a:pPr>
            <a:r>
              <a:rPr lang="en-US" sz="1800" dirty="0" smtClean="0"/>
              <a:t>Can be planted in cool </a:t>
            </a:r>
          </a:p>
          <a:p>
            <a:pPr marL="0" indent="0" algn="ctr">
              <a:buNone/>
            </a:pPr>
            <a:r>
              <a:rPr lang="en-US" sz="1800" dirty="0" smtClean="0"/>
              <a:t>In cool temperatures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205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Early beets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Early cabbage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Broccoli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Carrots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Onion sets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Lettuce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Snap peas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Radishes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Early spinach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Mustard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Turnips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8927" y="1348785"/>
            <a:ext cx="229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Summer: Long Season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Warm temperatures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33262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Fall: Can survive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Or thrive in cooling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temperatures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2050702"/>
            <a:ext cx="175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Bush beans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Pole beans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Lima beans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Cabbage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Sweet corn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Cucumbers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Eggplant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Muskmelon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Okra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Peppers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Potatoes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Pumpkin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Squash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Tomatoes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Watermelon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Swiss chard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438400"/>
            <a:ext cx="175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Bush beans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Beets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Broccoli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Chinese cabbage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Carrots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Cauliflower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Endive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Kale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Kohlrabi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Radishes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Spinach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Turnips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Collards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Lettuce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26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0" y="597932"/>
            <a:ext cx="8839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Vegetable Planting Dates Spring  and Fall</a:t>
            </a:r>
            <a:endParaRPr lang="en-US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2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ubs.ext.vt.edu/426/426-331/426-331_pdf.pdf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ubs.ext.vt.edu/426/426-331/426-331_pdf.pdf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34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ubs.ext.vt.edu/426/426-480/426-480_pdf.pdf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ubs.ext.vt.edu/426/426-480/426-480_pdf.pdf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23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75673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18" y="3505200"/>
            <a:ext cx="3810000" cy="2857500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6629400" cy="56388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botanical and</a:t>
            </a:r>
          </a:p>
          <a:p>
            <a:pPr marL="0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/>
              <a:t>	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cultivar name</a:t>
            </a:r>
          </a:p>
          <a:p>
            <a:pPr marL="0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Maturity date in days.   </a:t>
            </a:r>
          </a:p>
          <a:p>
            <a:pPr marL="0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seeds in package.</a:t>
            </a:r>
          </a:p>
          <a:p>
            <a:pPr marL="0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Date packaged.</a:t>
            </a:r>
          </a:p>
          <a:p>
            <a:pPr marL="0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Days to germinate.</a:t>
            </a:r>
          </a:p>
          <a:p>
            <a:pPr marL="0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Min. germination percentage. </a:t>
            </a:r>
          </a:p>
          <a:p>
            <a:pPr marL="0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Cultural information </a:t>
            </a:r>
            <a:r>
              <a:rPr lang="en-US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incuding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457200" lvl="1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ermination temperature.</a:t>
            </a:r>
          </a:p>
          <a:p>
            <a:pPr marL="457200" lvl="1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Planting depth.</a:t>
            </a:r>
          </a:p>
          <a:p>
            <a:pPr marL="457200" lvl="1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Light for germination Y/N.</a:t>
            </a:r>
          </a:p>
          <a:p>
            <a:pPr marL="457200" lvl="1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 pretreatment:</a:t>
            </a:r>
          </a:p>
          <a:p>
            <a:pPr marL="914400" lvl="2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Soaking</a:t>
            </a:r>
          </a:p>
          <a:p>
            <a:pPr marL="914400" lvl="2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Scarification</a:t>
            </a:r>
          </a:p>
          <a:p>
            <a:pPr marL="914400" lvl="2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Statification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  <a:cs typeface="Trebuchet MS" pitchFamily="34" charset="0"/>
              </a:rPr>
              <a:t>Reading the Seed Packet  </a:t>
            </a:r>
          </a:p>
        </p:txBody>
      </p:sp>
    </p:spTree>
    <p:extLst>
      <p:ext uri="{BB962C8B-B14F-4D97-AF65-F5344CB8AC3E}">
        <p14:creationId xmlns:p14="http://schemas.microsoft.com/office/powerpoint/2010/main" val="187967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42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96456"/>
              </p:ext>
            </p:extLst>
          </p:nvPr>
        </p:nvGraphicFramePr>
        <p:xfrm>
          <a:off x="0" y="0"/>
          <a:ext cx="9144000" cy="8321682"/>
        </p:xfrm>
        <a:graphic>
          <a:graphicData uri="http://schemas.openxmlformats.org/drawingml/2006/table">
            <a:tbl>
              <a:tblPr/>
              <a:tblGrid>
                <a:gridCol w="1828800"/>
                <a:gridCol w="762000"/>
                <a:gridCol w="609600"/>
                <a:gridCol w="609600"/>
                <a:gridCol w="838200"/>
                <a:gridCol w="609600"/>
                <a:gridCol w="685800"/>
                <a:gridCol w="762000"/>
                <a:gridCol w="838200"/>
                <a:gridCol w="1600200"/>
              </a:tblGrid>
              <a:tr h="518200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SEED  STARTING  WORKSHEET         2015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SEED NAME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SPECIES, CULTIVAR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SOURCE SEED CO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SEED /PKT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WKS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  SET OUT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 TO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GERM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COVER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SEEDED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TRNSPLD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NOTES: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Bean, Kentucky Wonder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(pole  bean)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 ½ “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Harvest 60 days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86" name="Rectangle 1043"/>
          <p:cNvSpPr>
            <a:spLocks noChangeArrowheads="1"/>
          </p:cNvSpPr>
          <p:nvPr/>
        </p:nvSpPr>
        <p:spPr bwMode="auto">
          <a:xfrm>
            <a:off x="-23813" y="6880225"/>
            <a:ext cx="2301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381000"/>
            <a:ext cx="3962400" cy="238125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latin typeface="Arial Rounded MT Bold" panose="020F0704030504030204" pitchFamily="34" charset="0"/>
                <a:cs typeface="Trebuchet MS" pitchFamily="34" charset="0"/>
              </a:rPr>
              <a:t>Pregermination</a:t>
            </a:r>
            <a:endParaRPr lang="en-US" altLang="en-US" b="1" dirty="0" smtClean="0">
              <a:latin typeface="Arial Rounded MT Bold" panose="020F0704030504030204" pitchFamily="34" charset="0"/>
              <a:cs typeface="Trebuchet MS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492730" y="914400"/>
            <a:ext cx="5155720" cy="30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400" b="1" dirty="0" smtClean="0">
                <a:latin typeface="Arial Rounded MT Bold" panose="020F0704030504030204" pitchFamily="34" charset="0"/>
              </a:rPr>
              <a:t>Germinating seeds before sowing</a:t>
            </a:r>
            <a:br>
              <a:rPr lang="en-US" altLang="en-US" sz="2400" b="1" dirty="0" smtClean="0">
                <a:latin typeface="Arial Rounded MT Bold" panose="020F0704030504030204" pitchFamily="34" charset="0"/>
              </a:rPr>
            </a:br>
            <a:r>
              <a:rPr lang="en-US" altLang="en-US" dirty="0" smtClean="0"/>
              <a:t> </a:t>
            </a:r>
          </a:p>
        </p:txBody>
      </p:sp>
      <p:pic>
        <p:nvPicPr>
          <p:cNvPr id="38916" name="Picture 5" descr="http://www.robsplants.com/images/seed/FilterFol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2421466" cy="145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http://www.robsplants.com/images/seed/FilterBag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73" y="1418947"/>
            <a:ext cx="1683396" cy="235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http://www.robsplants.com/images/seed/FilterSprout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1532"/>
            <a:ext cx="1728495" cy="214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 descr="http://www.robsplants.com/images/seed/FilterSprout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26" y="3810000"/>
            <a:ext cx="1652295" cy="244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4857750" cy="39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81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Determining Size Of Your Garden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3566223" cy="234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1" y="1484788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Start small and scale up as you encounter success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09" y="2971800"/>
            <a:ext cx="4191000" cy="2783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8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Protecting Your Garden</a:t>
            </a:r>
            <a:endParaRPr 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419291"/>
            <a:ext cx="3789723" cy="2838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6200"/>
            <a:ext cx="3820551" cy="286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3820551" cy="2258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4400"/>
            <a:ext cx="3393605" cy="22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2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3241"/>
            <a:ext cx="7848600" cy="678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7237" y="1400452"/>
            <a:ext cx="678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Put It Where The Sun Does Shine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(8-10 hours)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Proximity To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Kitchen</a:t>
            </a:r>
          </a:p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Access To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Water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(Rain Gauge)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Plan Ahead For Enough Room To Enlarge</a:t>
            </a:r>
          </a:p>
          <a:p>
            <a:pPr algn="ctr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Drainage  And  Level Ground</a:t>
            </a:r>
          </a:p>
          <a:p>
            <a:pPr algn="ctr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Away From Trees</a:t>
            </a:r>
          </a:p>
          <a:p>
            <a:pPr algn="ctr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Neighbors, Compost Area, Traffic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1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Locating Your Vegetable Garden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400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Building Your Garden</a:t>
            </a:r>
            <a:endParaRPr lang="en-US" sz="32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295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In Ground Garden vs Raised Beds  </a:t>
            </a:r>
            <a:endParaRPr lang="en-US" sz="2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" y="1944774"/>
            <a:ext cx="3334920" cy="4444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31109"/>
            <a:ext cx="3479976" cy="233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09" y="4345758"/>
            <a:ext cx="3334328" cy="22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304800"/>
            <a:ext cx="6400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Building Your Garden</a:t>
            </a:r>
            <a:endParaRPr lang="en-US" sz="32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036099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Advantages of Raised Beds</a:t>
            </a:r>
            <a:endParaRPr lang="en-US" sz="28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4999" y="1559319"/>
            <a:ext cx="57288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Improved soil drainage</a:t>
            </a:r>
          </a:p>
          <a:p>
            <a:endParaRPr lang="en-US" sz="2400" b="1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Ease  of access</a:t>
            </a:r>
          </a:p>
          <a:p>
            <a:endParaRPr lang="en-US" sz="2400" b="1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Easier weed control</a:t>
            </a:r>
          </a:p>
          <a:p>
            <a:endParaRPr lang="en-US" sz="2400" b="1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Less soil compaction</a:t>
            </a:r>
          </a:p>
          <a:p>
            <a:endParaRPr lang="en-US" sz="2400" b="1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Warmer soil temperature in Spring</a:t>
            </a:r>
          </a:p>
          <a:p>
            <a:endParaRPr lang="en-US" sz="2400" b="1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Reduced soil erosion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Increased vegetable production</a:t>
            </a:r>
            <a:endParaRPr lang="en-US" sz="24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1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909" y="91440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Examples of various types of raised beds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79" y="1600200"/>
            <a:ext cx="37973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0" y="1766887"/>
            <a:ext cx="368071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038600"/>
            <a:ext cx="3948833" cy="236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0" y="3886200"/>
            <a:ext cx="3162011" cy="24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1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799" y="838201"/>
            <a:ext cx="434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Raised beds on a slope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99" y="4724400"/>
            <a:ext cx="3554451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4745"/>
            <a:ext cx="3352800" cy="2511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1752600"/>
            <a:ext cx="3382553" cy="253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4" y="1637433"/>
            <a:ext cx="3495675" cy="23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236" y="304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Marking Out The Garden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67" y="921902"/>
            <a:ext cx="3086648" cy="3086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81400"/>
            <a:ext cx="2283691" cy="2866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3050"/>
            <a:ext cx="4628255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20422</TotalTime>
  <Words>634</Words>
  <Application>Microsoft Office PowerPoint</Application>
  <PresentationFormat>On-screen Show (4:3)</PresentationFormat>
  <Paragraphs>250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Spring</vt:lpstr>
      <vt:lpstr>1_Spring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Preparing the Soil</vt:lpstr>
      <vt:lpstr>PowerPoint Presentation</vt:lpstr>
      <vt:lpstr>Preparing the Beds</vt:lpstr>
      <vt:lpstr>Sowing your Seeds</vt:lpstr>
      <vt:lpstr>Using Transplants</vt:lpstr>
      <vt:lpstr>PowerPoint Presentation</vt:lpstr>
      <vt:lpstr>YOUR GARDENING GOALS</vt:lpstr>
      <vt:lpstr>What To Plant, Where &amp; When</vt:lpstr>
      <vt:lpstr>Garden Plans</vt:lpstr>
      <vt:lpstr>Vegetable Plant Spacing</vt:lpstr>
      <vt:lpstr>Succession Planting:  following one crop with another to maximize garden yield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the Seed Packet  </vt:lpstr>
      <vt:lpstr>PowerPoint Presentation</vt:lpstr>
      <vt:lpstr>Pregermination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 It and Eat It</dc:title>
  <dc:creator>Jerry</dc:creator>
  <cp:lastModifiedBy>Jerry</cp:lastModifiedBy>
  <cp:revision>125</cp:revision>
  <cp:lastPrinted>2017-03-16T13:53:03Z</cp:lastPrinted>
  <dcterms:created xsi:type="dcterms:W3CDTF">2015-03-07T19:58:59Z</dcterms:created>
  <dcterms:modified xsi:type="dcterms:W3CDTF">2017-03-19T01:05:48Z</dcterms:modified>
</cp:coreProperties>
</file>